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9" d="100"/>
          <a:sy n="79" d="100"/>
        </p:scale>
        <p:origin x="120" y="1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ru-RU" smtClean="0"/>
              <a:t>Образец заголовка</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26A819FA-ED95-4992-B291-128A55C6F03D}" type="datetimeFigureOut">
              <a:rPr lang="ru-RU" smtClean="0"/>
              <a:t>02.12.2021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B79C708-5666-4782-83E2-D144A3E89E6A}" type="slidenum">
              <a:rPr lang="ru-RU" smtClean="0"/>
              <a:t>‹#›</a:t>
            </a:fld>
            <a:endParaRPr lang="ru-RU"/>
          </a:p>
        </p:txBody>
      </p:sp>
    </p:spTree>
    <p:extLst>
      <p:ext uri="{BB962C8B-B14F-4D97-AF65-F5344CB8AC3E}">
        <p14:creationId xmlns:p14="http://schemas.microsoft.com/office/powerpoint/2010/main" val="3913066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26A819FA-ED95-4992-B291-128A55C6F03D}" type="datetimeFigureOut">
              <a:rPr lang="ru-RU" smtClean="0"/>
              <a:t>02.12.2021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AB79C708-5666-4782-83E2-D144A3E89E6A}" type="slidenum">
              <a:rPr lang="ru-RU" smtClean="0"/>
              <a:t>‹#›</a:t>
            </a:fld>
            <a:endParaRPr lang="ru-RU"/>
          </a:p>
        </p:txBody>
      </p:sp>
    </p:spTree>
    <p:extLst>
      <p:ext uri="{BB962C8B-B14F-4D97-AF65-F5344CB8AC3E}">
        <p14:creationId xmlns:p14="http://schemas.microsoft.com/office/powerpoint/2010/main" val="1956342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ru-RU" smtClean="0"/>
              <a:t>Образец заголовка</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4" name="Date Placeholder 3"/>
          <p:cNvSpPr>
            <a:spLocks noGrp="1"/>
          </p:cNvSpPr>
          <p:nvPr>
            <p:ph type="dt" sz="half" idx="10"/>
          </p:nvPr>
        </p:nvSpPr>
        <p:spPr/>
        <p:txBody>
          <a:bodyPr/>
          <a:lstStyle/>
          <a:p>
            <a:fld id="{26A819FA-ED95-4992-B291-128A55C6F03D}" type="datetimeFigureOut">
              <a:rPr lang="ru-RU" smtClean="0"/>
              <a:t>02.12.2021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B79C708-5666-4782-83E2-D144A3E89E6A}" type="slidenum">
              <a:rPr lang="ru-RU" smtClean="0"/>
              <a:t>‹#›</a:t>
            </a:fld>
            <a:endParaRPr lang="ru-RU"/>
          </a:p>
        </p:txBody>
      </p:sp>
    </p:spTree>
    <p:extLst>
      <p:ext uri="{BB962C8B-B14F-4D97-AF65-F5344CB8AC3E}">
        <p14:creationId xmlns:p14="http://schemas.microsoft.com/office/powerpoint/2010/main" val="13252248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ru-RU" smtClean="0"/>
              <a:t>Образец заголовка</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ru-RU" smtClean="0"/>
              <a:t>Образец текста</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4" name="Date Placeholder 3"/>
          <p:cNvSpPr>
            <a:spLocks noGrp="1"/>
          </p:cNvSpPr>
          <p:nvPr>
            <p:ph type="dt" sz="half" idx="10"/>
          </p:nvPr>
        </p:nvSpPr>
        <p:spPr/>
        <p:txBody>
          <a:bodyPr/>
          <a:lstStyle/>
          <a:p>
            <a:fld id="{26A819FA-ED95-4992-B291-128A55C6F03D}" type="datetimeFigureOut">
              <a:rPr lang="ru-RU" smtClean="0"/>
              <a:t>02.12.2021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B79C708-5666-4782-83E2-D144A3E89E6A}" type="slidenum">
              <a:rPr lang="ru-RU" smtClean="0"/>
              <a:t>‹#›</a:t>
            </a:fld>
            <a:endParaRPr lang="ru-RU"/>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1406368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26A819FA-ED95-4992-B291-128A55C6F03D}" type="datetimeFigureOut">
              <a:rPr lang="ru-RU" smtClean="0"/>
              <a:t>02.12.2021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B79C708-5666-4782-83E2-D144A3E89E6A}" type="slidenum">
              <a:rPr lang="ru-RU" smtClean="0"/>
              <a:t>‹#›</a:t>
            </a:fld>
            <a:endParaRPr lang="ru-RU"/>
          </a:p>
        </p:txBody>
      </p:sp>
    </p:spTree>
    <p:extLst>
      <p:ext uri="{BB962C8B-B14F-4D97-AF65-F5344CB8AC3E}">
        <p14:creationId xmlns:p14="http://schemas.microsoft.com/office/powerpoint/2010/main" val="15320593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ru-RU" smtClean="0"/>
              <a:t>Образец заголовка</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26A819FA-ED95-4992-B291-128A55C6F03D}" type="datetimeFigureOut">
              <a:rPr lang="ru-RU" smtClean="0"/>
              <a:t>02.12.2021</a:t>
            </a:fld>
            <a:endParaRPr lang="ru-RU"/>
          </a:p>
        </p:txBody>
      </p:sp>
      <p:sp>
        <p:nvSpPr>
          <p:cNvPr id="4"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B79C708-5666-4782-83E2-D144A3E89E6A}" type="slidenum">
              <a:rPr lang="ru-RU" smtClean="0"/>
              <a:t>‹#›</a:t>
            </a:fld>
            <a:endParaRPr lang="ru-RU"/>
          </a:p>
        </p:txBody>
      </p:sp>
    </p:spTree>
    <p:extLst>
      <p:ext uri="{BB962C8B-B14F-4D97-AF65-F5344CB8AC3E}">
        <p14:creationId xmlns:p14="http://schemas.microsoft.com/office/powerpoint/2010/main" val="138840400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ru-RU" smtClean="0"/>
              <a:t>Образец заголовка</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26A819FA-ED95-4992-B291-128A55C6F03D}" type="datetimeFigureOut">
              <a:rPr lang="ru-RU" smtClean="0"/>
              <a:t>02.12.2021</a:t>
            </a:fld>
            <a:endParaRPr lang="ru-RU"/>
          </a:p>
        </p:txBody>
      </p:sp>
      <p:sp>
        <p:nvSpPr>
          <p:cNvPr id="4"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B79C708-5666-4782-83E2-D144A3E89E6A}" type="slidenum">
              <a:rPr lang="ru-RU" smtClean="0"/>
              <a:t>‹#›</a:t>
            </a:fld>
            <a:endParaRPr lang="ru-RU"/>
          </a:p>
        </p:txBody>
      </p:sp>
    </p:spTree>
    <p:extLst>
      <p:ext uri="{BB962C8B-B14F-4D97-AF65-F5344CB8AC3E}">
        <p14:creationId xmlns:p14="http://schemas.microsoft.com/office/powerpoint/2010/main" val="31881316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nchorCtr="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26A819FA-ED95-4992-B291-128A55C6F03D}" type="datetimeFigureOut">
              <a:rPr lang="ru-RU" smtClean="0"/>
              <a:t>02.12.2021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B79C708-5666-4782-83E2-D144A3E89E6A}" type="slidenum">
              <a:rPr lang="ru-RU" smtClean="0"/>
              <a:t>‹#›</a:t>
            </a:fld>
            <a:endParaRPr lang="ru-RU"/>
          </a:p>
        </p:txBody>
      </p:sp>
    </p:spTree>
    <p:extLst>
      <p:ext uri="{BB962C8B-B14F-4D97-AF65-F5344CB8AC3E}">
        <p14:creationId xmlns:p14="http://schemas.microsoft.com/office/powerpoint/2010/main" val="91174166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26A819FA-ED95-4992-B291-128A55C6F03D}" type="datetimeFigureOut">
              <a:rPr lang="ru-RU" smtClean="0"/>
              <a:t>02.12.2021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B79C708-5666-4782-83E2-D144A3E89E6A}" type="slidenum">
              <a:rPr lang="ru-RU" smtClean="0"/>
              <a:t>‹#›</a:t>
            </a:fld>
            <a:endParaRPr lang="ru-RU"/>
          </a:p>
        </p:txBody>
      </p:sp>
    </p:spTree>
    <p:extLst>
      <p:ext uri="{BB962C8B-B14F-4D97-AF65-F5344CB8AC3E}">
        <p14:creationId xmlns:p14="http://schemas.microsoft.com/office/powerpoint/2010/main" val="4677551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3"/>
          <p:cNvSpPr>
            <a:spLocks noGrp="1"/>
          </p:cNvSpPr>
          <p:nvPr>
            <p:ph type="dt" sz="half" idx="10"/>
          </p:nvPr>
        </p:nvSpPr>
        <p:spPr/>
        <p:txBody>
          <a:bodyPr/>
          <a:lstStyle/>
          <a:p>
            <a:fld id="{26A819FA-ED95-4992-B291-128A55C6F03D}" type="datetimeFigureOut">
              <a:rPr lang="ru-RU" smtClean="0"/>
              <a:t>02.12.2021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B79C708-5666-4782-83E2-D144A3E89E6A}" type="slidenum">
              <a:rPr lang="ru-RU" smtClean="0"/>
              <a:t>‹#›</a:t>
            </a:fld>
            <a:endParaRPr lang="ru-RU"/>
          </a:p>
        </p:txBody>
      </p:sp>
    </p:spTree>
    <p:extLst>
      <p:ext uri="{BB962C8B-B14F-4D97-AF65-F5344CB8AC3E}">
        <p14:creationId xmlns:p14="http://schemas.microsoft.com/office/powerpoint/2010/main" val="9213789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26A819FA-ED95-4992-B291-128A55C6F03D}" type="datetimeFigureOut">
              <a:rPr lang="ru-RU" smtClean="0"/>
              <a:t>02.12.2021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B79C708-5666-4782-83E2-D144A3E89E6A}" type="slidenum">
              <a:rPr lang="ru-RU" smtClean="0"/>
              <a:t>‹#›</a:t>
            </a:fld>
            <a:endParaRPr lang="ru-RU"/>
          </a:p>
        </p:txBody>
      </p:sp>
    </p:spTree>
    <p:extLst>
      <p:ext uri="{BB962C8B-B14F-4D97-AF65-F5344CB8AC3E}">
        <p14:creationId xmlns:p14="http://schemas.microsoft.com/office/powerpoint/2010/main" val="11968299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26A819FA-ED95-4992-B291-128A55C6F03D}" type="datetimeFigureOut">
              <a:rPr lang="ru-RU" smtClean="0"/>
              <a:t>02.12.2021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AB79C708-5666-4782-83E2-D144A3E89E6A}" type="slidenum">
              <a:rPr lang="ru-RU" smtClean="0"/>
              <a:t>‹#›</a:t>
            </a:fld>
            <a:endParaRPr lang="ru-RU"/>
          </a:p>
        </p:txBody>
      </p:sp>
    </p:spTree>
    <p:extLst>
      <p:ext uri="{BB962C8B-B14F-4D97-AF65-F5344CB8AC3E}">
        <p14:creationId xmlns:p14="http://schemas.microsoft.com/office/powerpoint/2010/main" val="11929275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26A819FA-ED95-4992-B291-128A55C6F03D}" type="datetimeFigureOut">
              <a:rPr lang="ru-RU" smtClean="0"/>
              <a:t>02.12.2021</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AB79C708-5666-4782-83E2-D144A3E89E6A}" type="slidenum">
              <a:rPr lang="ru-RU" smtClean="0"/>
              <a:t>‹#›</a:t>
            </a:fld>
            <a:endParaRPr lang="ru-RU"/>
          </a:p>
        </p:txBody>
      </p:sp>
    </p:spTree>
    <p:extLst>
      <p:ext uri="{BB962C8B-B14F-4D97-AF65-F5344CB8AC3E}">
        <p14:creationId xmlns:p14="http://schemas.microsoft.com/office/powerpoint/2010/main" val="24290827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7" name="Date Placeholder 2"/>
          <p:cNvSpPr>
            <a:spLocks noGrp="1"/>
          </p:cNvSpPr>
          <p:nvPr>
            <p:ph type="dt" sz="half" idx="10"/>
          </p:nvPr>
        </p:nvSpPr>
        <p:spPr/>
        <p:txBody>
          <a:bodyPr/>
          <a:lstStyle/>
          <a:p>
            <a:fld id="{26A819FA-ED95-4992-B291-128A55C6F03D}" type="datetimeFigureOut">
              <a:rPr lang="ru-RU" smtClean="0"/>
              <a:t>02.12.2021</a:t>
            </a:fld>
            <a:endParaRPr lang="ru-RU"/>
          </a:p>
        </p:txBody>
      </p:sp>
      <p:sp>
        <p:nvSpPr>
          <p:cNvPr id="5" name="Footer Placeholder 3"/>
          <p:cNvSpPr>
            <a:spLocks noGrp="1"/>
          </p:cNvSpPr>
          <p:nvPr>
            <p:ph type="ftr" sz="quarter" idx="11"/>
          </p:nvPr>
        </p:nvSpPr>
        <p:spPr/>
        <p:txBody>
          <a:bodyPr/>
          <a:lstStyle/>
          <a:p>
            <a:endParaRPr lang="ru-RU"/>
          </a:p>
        </p:txBody>
      </p:sp>
      <p:sp>
        <p:nvSpPr>
          <p:cNvPr id="6" name="Slide Number Placeholder 4"/>
          <p:cNvSpPr>
            <a:spLocks noGrp="1"/>
          </p:cNvSpPr>
          <p:nvPr>
            <p:ph type="sldNum" sz="quarter" idx="12"/>
          </p:nvPr>
        </p:nvSpPr>
        <p:spPr/>
        <p:txBody>
          <a:bodyPr/>
          <a:lstStyle/>
          <a:p>
            <a:fld id="{AB79C708-5666-4782-83E2-D144A3E89E6A}" type="slidenum">
              <a:rPr lang="ru-RU" smtClean="0"/>
              <a:t>‹#›</a:t>
            </a:fld>
            <a:endParaRPr lang="ru-RU"/>
          </a:p>
        </p:txBody>
      </p:sp>
    </p:spTree>
    <p:extLst>
      <p:ext uri="{BB962C8B-B14F-4D97-AF65-F5344CB8AC3E}">
        <p14:creationId xmlns:p14="http://schemas.microsoft.com/office/powerpoint/2010/main" val="760014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26A819FA-ED95-4992-B291-128A55C6F03D}" type="datetimeFigureOut">
              <a:rPr lang="ru-RU" smtClean="0"/>
              <a:t>02.12.2021</a:t>
            </a:fld>
            <a:endParaRPr lang="ru-RU"/>
          </a:p>
        </p:txBody>
      </p:sp>
      <p:sp>
        <p:nvSpPr>
          <p:cNvPr id="5" name="Footer Placeholder 2"/>
          <p:cNvSpPr>
            <a:spLocks noGrp="1"/>
          </p:cNvSpPr>
          <p:nvPr>
            <p:ph type="ftr" sz="quarter" idx="11"/>
          </p:nvPr>
        </p:nvSpPr>
        <p:spPr/>
        <p:txBody>
          <a:bodyPr/>
          <a:lstStyle/>
          <a:p>
            <a:endParaRPr lang="ru-RU"/>
          </a:p>
        </p:txBody>
      </p:sp>
      <p:sp>
        <p:nvSpPr>
          <p:cNvPr id="6" name="Slide Number Placeholder 3"/>
          <p:cNvSpPr>
            <a:spLocks noGrp="1"/>
          </p:cNvSpPr>
          <p:nvPr>
            <p:ph type="sldNum" sz="quarter" idx="12"/>
          </p:nvPr>
        </p:nvSpPr>
        <p:spPr/>
        <p:txBody>
          <a:bodyPr/>
          <a:lstStyle/>
          <a:p>
            <a:fld id="{AB79C708-5666-4782-83E2-D144A3E89E6A}" type="slidenum">
              <a:rPr lang="ru-RU" smtClean="0"/>
              <a:t>‹#›</a:t>
            </a:fld>
            <a:endParaRPr lang="ru-RU"/>
          </a:p>
        </p:txBody>
      </p:sp>
    </p:spTree>
    <p:extLst>
      <p:ext uri="{BB962C8B-B14F-4D97-AF65-F5344CB8AC3E}">
        <p14:creationId xmlns:p14="http://schemas.microsoft.com/office/powerpoint/2010/main" val="10262016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ru-RU" smtClean="0"/>
              <a:t>Образец заголовка</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7" name="Date Placeholder 4"/>
          <p:cNvSpPr>
            <a:spLocks noGrp="1"/>
          </p:cNvSpPr>
          <p:nvPr>
            <p:ph type="dt" sz="half" idx="10"/>
          </p:nvPr>
        </p:nvSpPr>
        <p:spPr/>
        <p:txBody>
          <a:bodyPr/>
          <a:lstStyle/>
          <a:p>
            <a:fld id="{26A819FA-ED95-4992-B291-128A55C6F03D}" type="datetimeFigureOut">
              <a:rPr lang="ru-RU" smtClean="0"/>
              <a:t>02.12.2021</a:t>
            </a:fld>
            <a:endParaRPr lang="ru-RU"/>
          </a:p>
        </p:txBody>
      </p:sp>
      <p:sp>
        <p:nvSpPr>
          <p:cNvPr id="5" name="Footer Placeholder 5"/>
          <p:cNvSpPr>
            <a:spLocks noGrp="1"/>
          </p:cNvSpPr>
          <p:nvPr>
            <p:ph type="ftr" sz="quarter" idx="11"/>
          </p:nvPr>
        </p:nvSpPr>
        <p:spPr/>
        <p:txBody>
          <a:bodyPr/>
          <a:lstStyle/>
          <a:p>
            <a:endParaRPr lang="ru-RU"/>
          </a:p>
        </p:txBody>
      </p:sp>
      <p:sp>
        <p:nvSpPr>
          <p:cNvPr id="6" name="Slide Number Placeholder 6"/>
          <p:cNvSpPr>
            <a:spLocks noGrp="1"/>
          </p:cNvSpPr>
          <p:nvPr>
            <p:ph type="sldNum" sz="quarter" idx="12"/>
          </p:nvPr>
        </p:nvSpPr>
        <p:spPr/>
        <p:txBody>
          <a:bodyPr/>
          <a:lstStyle/>
          <a:p>
            <a:fld id="{AB79C708-5666-4782-83E2-D144A3E89E6A}" type="slidenum">
              <a:rPr lang="ru-RU" smtClean="0"/>
              <a:t>‹#›</a:t>
            </a:fld>
            <a:endParaRPr lang="ru-RU"/>
          </a:p>
        </p:txBody>
      </p:sp>
    </p:spTree>
    <p:extLst>
      <p:ext uri="{BB962C8B-B14F-4D97-AF65-F5344CB8AC3E}">
        <p14:creationId xmlns:p14="http://schemas.microsoft.com/office/powerpoint/2010/main" val="25182417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26A819FA-ED95-4992-B291-128A55C6F03D}" type="datetimeFigureOut">
              <a:rPr lang="ru-RU" smtClean="0"/>
              <a:t>02.12.2021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AB79C708-5666-4782-83E2-D144A3E89E6A}" type="slidenum">
              <a:rPr lang="ru-RU" smtClean="0"/>
              <a:t>‹#›</a:t>
            </a:fld>
            <a:endParaRPr lang="ru-RU"/>
          </a:p>
        </p:txBody>
      </p:sp>
    </p:spTree>
    <p:extLst>
      <p:ext uri="{BB962C8B-B14F-4D97-AF65-F5344CB8AC3E}">
        <p14:creationId xmlns:p14="http://schemas.microsoft.com/office/powerpoint/2010/main" val="10117172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26A819FA-ED95-4992-B291-128A55C6F03D}" type="datetimeFigureOut">
              <a:rPr lang="ru-RU" smtClean="0"/>
              <a:t>02.12.2021</a:t>
            </a:fld>
            <a:endParaRPr lang="ru-RU"/>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ru-RU"/>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AB79C708-5666-4782-83E2-D144A3E89E6A}" type="slidenum">
              <a:rPr lang="ru-RU" smtClean="0"/>
              <a:t>‹#›</a:t>
            </a:fld>
            <a:endParaRPr lang="ru-RU"/>
          </a:p>
        </p:txBody>
      </p:sp>
    </p:spTree>
    <p:extLst>
      <p:ext uri="{BB962C8B-B14F-4D97-AF65-F5344CB8AC3E}">
        <p14:creationId xmlns:p14="http://schemas.microsoft.com/office/powerpoint/2010/main" val="243181119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106187" y="1033272"/>
            <a:ext cx="10890741" cy="3329581"/>
          </a:xfrm>
        </p:spPr>
        <p:txBody>
          <a:bodyPr/>
          <a:lstStyle/>
          <a:p>
            <a:r>
              <a:rPr lang="ru-RU" sz="4000" dirty="0" smtClean="0"/>
              <a:t>Офисные </a:t>
            </a:r>
            <a:r>
              <a:rPr lang="ru-RU" sz="4000" dirty="0"/>
              <a:t>устройства по обработке конфиденциальной информации: новые возможности</a:t>
            </a:r>
            <a:endParaRPr lang="ru-RU" sz="4000" dirty="0"/>
          </a:p>
        </p:txBody>
      </p:sp>
    </p:spTree>
    <p:extLst>
      <p:ext uri="{BB962C8B-B14F-4D97-AF65-F5344CB8AC3E}">
        <p14:creationId xmlns:p14="http://schemas.microsoft.com/office/powerpoint/2010/main" val="24314633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6112" y="111342"/>
            <a:ext cx="9404723" cy="1400530"/>
          </a:xfrm>
        </p:spPr>
        <p:txBody>
          <a:bodyPr/>
          <a:lstStyle/>
          <a:p>
            <a:r>
              <a:rPr lang="ru-RU" sz="3600" dirty="0" smtClean="0"/>
              <a:t>Общие подходы к обеспечению безопасности</a:t>
            </a:r>
            <a:endParaRPr lang="ru-RU" sz="3600" dirty="0"/>
          </a:p>
        </p:txBody>
      </p:sp>
      <p:sp>
        <p:nvSpPr>
          <p:cNvPr id="3" name="Объект 2"/>
          <p:cNvSpPr>
            <a:spLocks noGrp="1"/>
          </p:cNvSpPr>
          <p:nvPr>
            <p:ph idx="1"/>
          </p:nvPr>
        </p:nvSpPr>
        <p:spPr>
          <a:xfrm>
            <a:off x="646112" y="1645920"/>
            <a:ext cx="11253280" cy="4803648"/>
          </a:xfrm>
        </p:spPr>
        <p:txBody>
          <a:bodyPr>
            <a:normAutofit lnSpcReduction="10000"/>
          </a:bodyPr>
          <a:lstStyle/>
          <a:p>
            <a:pPr lvl="0"/>
            <a:r>
              <a:rPr lang="ru-RU" dirty="0"/>
              <a:t>Решения, как правило, предполагают наличие некоторых технических средств и клиентского программного обеспечения, инсталлируемого непосредственно на компьютерах авторизованных пользователей.</a:t>
            </a:r>
          </a:p>
          <a:p>
            <a:pPr lvl="0"/>
            <a:r>
              <a:rPr lang="ru-RU" dirty="0"/>
              <a:t>Материалы, отправленные на печать, защищаются паролем и не распечатываются до тех пор, пока исполнитель не введет пароль, либо с дисплея печатающего устройства, либо удаленно со своего терминала.</a:t>
            </a:r>
          </a:p>
          <a:p>
            <a:pPr lvl="0"/>
            <a:r>
              <a:rPr lang="ru-RU" dirty="0"/>
              <a:t>Временные данные, которые сохраняются после выполнения любой операции на аппарате в памяти, стираются способом, не допускающим восстановления.</a:t>
            </a:r>
          </a:p>
          <a:p>
            <a:pPr lvl="0"/>
            <a:r>
              <a:rPr lang="ru-RU" dirty="0"/>
              <a:t>Задания при отправке на печать зашифровываются и расшифровываются непосредственно перед печатью.</a:t>
            </a:r>
          </a:p>
          <a:p>
            <a:pPr lvl="0"/>
            <a:r>
              <a:rPr lang="ru-RU" dirty="0"/>
              <a:t>Обращения к печати разрешаются только с тех компьютеров, адресам которых присвоены соответствующие полномочия.</a:t>
            </a:r>
          </a:p>
          <a:p>
            <a:pPr lvl="0"/>
            <a:r>
              <a:rPr lang="ru-RU" dirty="0"/>
              <a:t>Предусматривается автоматическая сортировка выводимых документов по персональным ячейкам сотрудников, физически закрываемых на ключ</a:t>
            </a:r>
            <a:r>
              <a:rPr lang="ru-RU" dirty="0" smtClean="0"/>
              <a:t>.</a:t>
            </a:r>
            <a:endParaRPr lang="ru-RU" dirty="0"/>
          </a:p>
        </p:txBody>
      </p:sp>
    </p:spTree>
    <p:extLst>
      <p:ext uri="{BB962C8B-B14F-4D97-AF65-F5344CB8AC3E}">
        <p14:creationId xmlns:p14="http://schemas.microsoft.com/office/powerpoint/2010/main" val="33905216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6112" y="257646"/>
            <a:ext cx="9887776" cy="1400530"/>
          </a:xfrm>
        </p:spPr>
        <p:txBody>
          <a:bodyPr/>
          <a:lstStyle/>
          <a:p>
            <a:r>
              <a:rPr lang="ru-RU" sz="2000" dirty="0"/>
              <a:t>Для обеспечения безопасности предусматриваются и меры обеспечения безопасности: наличие малозаметных точек при печати, печать на фоне логотипа предприятия, с учетом места расположения и др.</a:t>
            </a:r>
            <a:br>
              <a:rPr lang="ru-RU" sz="2000" dirty="0"/>
            </a:br>
            <a:r>
              <a:rPr lang="ru-RU" sz="2000" dirty="0"/>
              <a:t>Стандартные возможности также достаточно разнообразны:</a:t>
            </a:r>
            <a:endParaRPr lang="ru-RU" sz="2000" dirty="0"/>
          </a:p>
        </p:txBody>
      </p:sp>
      <p:sp>
        <p:nvSpPr>
          <p:cNvPr id="3" name="Объект 2"/>
          <p:cNvSpPr>
            <a:spLocks noGrp="1"/>
          </p:cNvSpPr>
          <p:nvPr>
            <p:ph idx="1"/>
          </p:nvPr>
        </p:nvSpPr>
        <p:spPr>
          <a:xfrm>
            <a:off x="646112" y="1658176"/>
            <a:ext cx="11228896" cy="4590223"/>
          </a:xfrm>
        </p:spPr>
        <p:txBody>
          <a:bodyPr/>
          <a:lstStyle/>
          <a:p>
            <a:r>
              <a:rPr lang="ru-RU" dirty="0"/>
              <a:t>выход финишных копий, отпечатанных или откопированных документов в МФУ "изображением вниз";</a:t>
            </a:r>
          </a:p>
          <a:p>
            <a:r>
              <a:rPr lang="ru-RU" dirty="0"/>
              <a:t>задержка выполнения задания на печать до тех пор, пока пользователь не идентифицирует себя с помощью пароля на каком-либо из сетевых принтеров</a:t>
            </a:r>
            <a:r>
              <a:rPr lang="ru-RU" dirty="0" smtClean="0"/>
              <a:t>;</a:t>
            </a:r>
          </a:p>
          <a:p>
            <a:pPr lvl="0"/>
            <a:r>
              <a:rPr lang="ru-RU" dirty="0"/>
              <a:t>сканирование непосредственно на сервер электронной почты (</a:t>
            </a:r>
            <a:r>
              <a:rPr lang="ru-RU" dirty="0" err="1"/>
              <a:t>scan-to-email</a:t>
            </a:r>
            <a:r>
              <a:rPr lang="ru-RU" dirty="0"/>
              <a:t>);</a:t>
            </a:r>
          </a:p>
          <a:p>
            <a:pPr lvl="0"/>
            <a:r>
              <a:rPr lang="ru-RU" dirty="0"/>
              <a:t>направление отсканированных документов с панели управления аппарата на компьютер конкретного пользователя в заданную папку (</a:t>
            </a:r>
            <a:r>
              <a:rPr lang="ru-RU" dirty="0" err="1"/>
              <a:t>scan-to-folder</a:t>
            </a:r>
            <a:r>
              <a:rPr lang="ru-RU" dirty="0"/>
              <a:t>).</a:t>
            </a:r>
          </a:p>
          <a:p>
            <a:pPr lvl="0"/>
            <a:r>
              <a:rPr lang="ru-RU" dirty="0"/>
              <a:t>автоматическая блокировка создания нежелательных дубликатов какого-либо документа</a:t>
            </a:r>
            <a:r>
              <a:rPr lang="ru-RU" dirty="0" smtClean="0"/>
              <a:t>;</a:t>
            </a:r>
            <a:endParaRPr lang="ru-RU" dirty="0"/>
          </a:p>
        </p:txBody>
      </p:sp>
    </p:spTree>
    <p:extLst>
      <p:ext uri="{BB962C8B-B14F-4D97-AF65-F5344CB8AC3E}">
        <p14:creationId xmlns:p14="http://schemas.microsoft.com/office/powerpoint/2010/main" val="8303839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02336" y="2450592"/>
            <a:ext cx="11448288" cy="4133088"/>
          </a:xfrm>
        </p:spPr>
        <p:txBody>
          <a:bodyPr/>
          <a:lstStyle/>
          <a:p>
            <a:pPr marL="0" indent="0">
              <a:buNone/>
            </a:pPr>
            <a:r>
              <a:rPr lang="ru-RU" dirty="0" smtClean="0"/>
              <a:t>	Естественным </a:t>
            </a:r>
            <a:r>
              <a:rPr lang="ru-RU" dirty="0"/>
              <a:t>и объективным критерием для выбора решения </a:t>
            </a:r>
            <a:r>
              <a:rPr lang="ru-RU" dirty="0" smtClean="0"/>
              <a:t>должно быть соотношение эффективность - стоимость. </a:t>
            </a:r>
            <a:r>
              <a:rPr lang="ru-RU" dirty="0"/>
              <a:t>Необходимо выбирать решение, обладающее минимальной </a:t>
            </a:r>
            <a:r>
              <a:rPr lang="ru-RU" dirty="0" smtClean="0"/>
              <a:t>стоимостью при </a:t>
            </a:r>
            <a:r>
              <a:rPr lang="ru-RU" dirty="0"/>
              <a:t>удовлетворении требований по </a:t>
            </a:r>
            <a:r>
              <a:rPr lang="ru-RU" dirty="0" smtClean="0"/>
              <a:t>необходимому функционалу и безопасности</a:t>
            </a:r>
            <a:r>
              <a:rPr lang="ru-RU" dirty="0"/>
              <a:t>. </a:t>
            </a:r>
            <a:endParaRPr lang="ru-RU" dirty="0"/>
          </a:p>
        </p:txBody>
      </p:sp>
    </p:spTree>
    <p:extLst>
      <p:ext uri="{BB962C8B-B14F-4D97-AF65-F5344CB8AC3E}">
        <p14:creationId xmlns:p14="http://schemas.microsoft.com/office/powerpoint/2010/main" val="32973246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3600" dirty="0"/>
              <a:t>Защита конфиденциальной информации</a:t>
            </a:r>
          </a:p>
        </p:txBody>
      </p:sp>
      <p:sp>
        <p:nvSpPr>
          <p:cNvPr id="3" name="Объект 2"/>
          <p:cNvSpPr>
            <a:spLocks noGrp="1"/>
          </p:cNvSpPr>
          <p:nvPr>
            <p:ph idx="1"/>
          </p:nvPr>
        </p:nvSpPr>
        <p:spPr>
          <a:xfrm>
            <a:off x="646111" y="2662519"/>
            <a:ext cx="11350817" cy="4195481"/>
          </a:xfrm>
        </p:spPr>
        <p:txBody>
          <a:bodyPr/>
          <a:lstStyle/>
          <a:p>
            <a:pPr marL="0" indent="0">
              <a:buNone/>
            </a:pPr>
            <a:r>
              <a:rPr lang="en-US" dirty="0" smtClean="0"/>
              <a:t>	</a:t>
            </a:r>
            <a:r>
              <a:rPr lang="ru-RU" dirty="0" smtClean="0"/>
              <a:t>Защита </a:t>
            </a:r>
            <a:r>
              <a:rPr lang="ru-RU" dirty="0"/>
              <a:t>конфиденциальной информации при работе информационных систем в государственных организациях остается важной прикладной задачей. В типовом российском государственном структурном подразделении в перечень конфиденциальных сведений входит многочисленная рабочая документация, значительная часть входящей и исходящей корреспонденции, рабочие записи и личные дела сотрудников компании, образцы некоторых документов и др.</a:t>
            </a:r>
          </a:p>
          <a:p>
            <a:endParaRPr lang="ru-RU" dirty="0"/>
          </a:p>
        </p:txBody>
      </p:sp>
    </p:spTree>
    <p:extLst>
      <p:ext uri="{BB962C8B-B14F-4D97-AF65-F5344CB8AC3E}">
        <p14:creationId xmlns:p14="http://schemas.microsoft.com/office/powerpoint/2010/main" val="13599521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3600" dirty="0" smtClean="0"/>
              <a:t>Системы </a:t>
            </a:r>
            <a:r>
              <a:rPr lang="ru-RU" sz="3600" dirty="0"/>
              <a:t>обеспечения безопасности документооборота</a:t>
            </a:r>
          </a:p>
        </p:txBody>
      </p:sp>
      <p:sp>
        <p:nvSpPr>
          <p:cNvPr id="3" name="Объект 2"/>
          <p:cNvSpPr>
            <a:spLocks noGrp="1"/>
          </p:cNvSpPr>
          <p:nvPr>
            <p:ph idx="1"/>
          </p:nvPr>
        </p:nvSpPr>
        <p:spPr>
          <a:xfrm>
            <a:off x="646112" y="2052918"/>
            <a:ext cx="11204512" cy="4195481"/>
          </a:xfrm>
        </p:spPr>
        <p:txBody>
          <a:bodyPr>
            <a:normAutofit lnSpcReduction="10000"/>
          </a:bodyPr>
          <a:lstStyle/>
          <a:p>
            <a:pPr marL="0" indent="0">
              <a:buNone/>
            </a:pPr>
            <a:r>
              <a:rPr lang="en-US" dirty="0" smtClean="0"/>
              <a:t>	</a:t>
            </a:r>
            <a:r>
              <a:rPr lang="ru-RU" dirty="0" smtClean="0"/>
              <a:t>В </a:t>
            </a:r>
            <a:r>
              <a:rPr lang="ru-RU" dirty="0"/>
              <a:t>последнее время системы обеспечения безопасности документооборота считаются приоритетными для современных офисов. При этом этапы "начальной" и "финишной" обработки документов, содержащих конфиденциальные сведения, являются уязвимым звеном процесса документооборота. Каналы ввода и вывода информации в этом контексте являются наиболее уязвимыми, так как именно через них конфиденциальная информация соединяется с авторами и потребителями. Слабая защищенность таких каналов способствует вторжениям, особенно внутренних нарушителей. Действительно, в течение рабочего дня значительное количество конфиденциальных документов копируется, печатается, отправляется руководству, переделывается, сканируется, пересылается по электронной почте и многие аналитики вполне логично признают, что проблему защиты информационных ресурсов именно от внутренних нарушителей широко используемые специализированные средства разграничения доступа пользователей к информационным ресурсам не решают.</a:t>
            </a:r>
          </a:p>
        </p:txBody>
      </p:sp>
    </p:spTree>
    <p:extLst>
      <p:ext uri="{BB962C8B-B14F-4D97-AF65-F5344CB8AC3E}">
        <p14:creationId xmlns:p14="http://schemas.microsoft.com/office/powerpoint/2010/main" val="16845305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3600" dirty="0" smtClean="0"/>
              <a:t>Причины сложности защиты от внутренних атак</a:t>
            </a:r>
            <a:endParaRPr lang="ru-RU" sz="3600" dirty="0"/>
          </a:p>
        </p:txBody>
      </p:sp>
      <p:sp>
        <p:nvSpPr>
          <p:cNvPr id="3" name="Объект 2"/>
          <p:cNvSpPr>
            <a:spLocks noGrp="1"/>
          </p:cNvSpPr>
          <p:nvPr>
            <p:ph idx="1"/>
          </p:nvPr>
        </p:nvSpPr>
        <p:spPr>
          <a:xfrm>
            <a:off x="646112" y="2052918"/>
            <a:ext cx="11302048" cy="4195481"/>
          </a:xfrm>
        </p:spPr>
        <p:txBody>
          <a:bodyPr/>
          <a:lstStyle/>
          <a:p>
            <a:pPr lvl="0"/>
            <a:r>
              <a:rPr lang="ru-RU" dirty="0"/>
              <a:t>внутренний нарушитель является авторизованным пользователем, следовательно, ему легче осуществлять несанкционированные действия;</a:t>
            </a:r>
          </a:p>
          <a:p>
            <a:pPr lvl="0"/>
            <a:r>
              <a:rPr lang="ru-RU" dirty="0"/>
              <a:t>внутренний нарушитель находится в среде обладателей и носителей конфиденциальной информации, активно общается с ними, в том числе по каналам </a:t>
            </a:r>
            <a:r>
              <a:rPr lang="ru-RU" dirty="0" err="1"/>
              <a:t>Intranet</a:t>
            </a:r>
            <a:r>
              <a:rPr lang="ru-RU" dirty="0"/>
              <a:t>, где информация </a:t>
            </a:r>
            <a:r>
              <a:rPr lang="ru-RU" dirty="0" smtClean="0"/>
              <a:t>менее </a:t>
            </a:r>
            <a:r>
              <a:rPr lang="ru-RU" dirty="0"/>
              <a:t>контролируется;</a:t>
            </a:r>
          </a:p>
          <a:p>
            <a:r>
              <a:rPr lang="ru-RU" dirty="0"/>
              <a:t>внутренний нарушитель легально получает доступ и работает с конфиденциальной информацией, следовательно, существует возможность записи ее на внешние носители, печати, сканирования и последующей обработки при отсутствии должного контроля.</a:t>
            </a:r>
            <a:endParaRPr lang="ru-RU" dirty="0"/>
          </a:p>
        </p:txBody>
      </p:sp>
    </p:spTree>
    <p:extLst>
      <p:ext uri="{BB962C8B-B14F-4D97-AF65-F5344CB8AC3E}">
        <p14:creationId xmlns:p14="http://schemas.microsoft.com/office/powerpoint/2010/main" val="3325909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3600" dirty="0" smtClean="0"/>
              <a:t>Персонализации </a:t>
            </a:r>
            <a:r>
              <a:rPr lang="ru-RU" sz="3600" dirty="0"/>
              <a:t>печати</a:t>
            </a:r>
          </a:p>
        </p:txBody>
      </p:sp>
      <p:sp>
        <p:nvSpPr>
          <p:cNvPr id="3" name="Объект 2"/>
          <p:cNvSpPr>
            <a:spLocks noGrp="1"/>
          </p:cNvSpPr>
          <p:nvPr>
            <p:ph idx="1"/>
          </p:nvPr>
        </p:nvSpPr>
        <p:spPr>
          <a:xfrm>
            <a:off x="646112" y="2052918"/>
            <a:ext cx="11009440" cy="4195481"/>
          </a:xfrm>
        </p:spPr>
        <p:txBody>
          <a:bodyPr/>
          <a:lstStyle/>
          <a:p>
            <a:pPr marL="0" indent="0">
              <a:buNone/>
            </a:pPr>
            <a:r>
              <a:rPr lang="en-US" dirty="0" smtClean="0"/>
              <a:t>	</a:t>
            </a:r>
            <a:r>
              <a:rPr lang="ru-RU" dirty="0" smtClean="0"/>
              <a:t>Активно </a:t>
            </a:r>
            <a:r>
              <a:rPr lang="ru-RU" dirty="0"/>
              <a:t>развиваемая в бизнесе концепция так называемой "персонализации печати" </a:t>
            </a:r>
            <a:r>
              <a:rPr lang="ru-RU" dirty="0" smtClean="0"/>
              <a:t>ставит </a:t>
            </a:r>
            <a:r>
              <a:rPr lang="ru-RU" dirty="0"/>
              <a:t>задачу учета личных особенностей потребителей информации и приобретения возможности соответствующим образом оперативно "настраивать" свои системы печати. С развитием таких масштабных проектов как "Электронная Россия", "Электронная Москва" и др. вопросы "персонализации" печати конфиденциальной информации будут приобретать все большее значение.</a:t>
            </a:r>
          </a:p>
          <a:p>
            <a:endParaRPr lang="ru-RU" dirty="0"/>
          </a:p>
        </p:txBody>
      </p:sp>
    </p:spTree>
    <p:extLst>
      <p:ext uri="{BB962C8B-B14F-4D97-AF65-F5344CB8AC3E}">
        <p14:creationId xmlns:p14="http://schemas.microsoft.com/office/powerpoint/2010/main" val="7479365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46112" y="1255776"/>
            <a:ext cx="11046016" cy="4992623"/>
          </a:xfrm>
        </p:spPr>
        <p:txBody>
          <a:bodyPr>
            <a:normAutofit/>
          </a:bodyPr>
          <a:lstStyle/>
          <a:p>
            <a:pPr marL="0" indent="0">
              <a:buNone/>
            </a:pPr>
            <a:r>
              <a:rPr lang="en-US" dirty="0" smtClean="0"/>
              <a:t>	</a:t>
            </a:r>
            <a:r>
              <a:rPr lang="ru-RU" dirty="0" smtClean="0"/>
              <a:t>Наличие </a:t>
            </a:r>
            <a:r>
              <a:rPr lang="ru-RU" dirty="0"/>
              <a:t>ограничений на процессы обработки конфиденциальной информации существенно ограничивало до недавнего времени применение современных офисных устройств для их обработки. Однако появление специальных многофункциональных офисных устройств, способных одновременно выполнять многочисленные функции по обработке документа (сканирование, копирование, печать, финишная обработка и др.), предоставило дополнительные возможности по обработке конфиденциальной информации. Широкому внедрению таких устройств способствовал переход от аналоговых к цифровым способам обработки информации. Действительно, однократно осуществив "оцифровку" информации, ее затем можно многократно использовать. Но здесь кроется и определенный "подводный камень". Увеличивается количество каналов и простота перехвата такой информации, большее количество исполнителей имеет доступ к местам ее хранения и др. Все это усложняет задачу обработки конфиденциальной информации.</a:t>
            </a:r>
            <a:endParaRPr lang="ru-RU" dirty="0"/>
          </a:p>
        </p:txBody>
      </p:sp>
    </p:spTree>
    <p:extLst>
      <p:ext uri="{BB962C8B-B14F-4D97-AF65-F5344CB8AC3E}">
        <p14:creationId xmlns:p14="http://schemas.microsoft.com/office/powerpoint/2010/main" val="36561582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6111" y="134112"/>
            <a:ext cx="9704897" cy="1719136"/>
          </a:xfrm>
        </p:spPr>
        <p:txBody>
          <a:bodyPr/>
          <a:lstStyle/>
          <a:p>
            <a:r>
              <a:rPr lang="ru-RU" sz="3600" dirty="0"/>
              <a:t>О</a:t>
            </a:r>
            <a:r>
              <a:rPr lang="ru-RU" sz="3600" dirty="0" smtClean="0"/>
              <a:t>сновных </a:t>
            </a:r>
            <a:r>
              <a:rPr lang="ru-RU" sz="3600" dirty="0"/>
              <a:t>направлений защиты информации </a:t>
            </a:r>
            <a:r>
              <a:rPr lang="ru-RU" sz="3600" dirty="0" smtClean="0"/>
              <a:t>при работе в корпоративных сетях</a:t>
            </a:r>
            <a:endParaRPr lang="ru-RU" sz="3600" dirty="0"/>
          </a:p>
        </p:txBody>
      </p:sp>
      <p:sp>
        <p:nvSpPr>
          <p:cNvPr id="3" name="Объект 2"/>
          <p:cNvSpPr>
            <a:spLocks noGrp="1"/>
          </p:cNvSpPr>
          <p:nvPr>
            <p:ph idx="1"/>
          </p:nvPr>
        </p:nvSpPr>
        <p:spPr>
          <a:xfrm>
            <a:off x="646112" y="2353056"/>
            <a:ext cx="10899712" cy="3895343"/>
          </a:xfrm>
        </p:spPr>
        <p:txBody>
          <a:bodyPr/>
          <a:lstStyle/>
          <a:p>
            <a:pPr lvl="0"/>
            <a:r>
              <a:rPr lang="ru-RU" dirty="0" smtClean="0"/>
              <a:t>шифрование </a:t>
            </a:r>
            <a:r>
              <a:rPr lang="ru-RU" dirty="0"/>
              <a:t>информации при передаче конфиденциального задания на печать или копирование и расшифровка ее непосредственно перед началом процесса;</a:t>
            </a:r>
          </a:p>
          <a:p>
            <a:pPr lvl="0"/>
            <a:r>
              <a:rPr lang="ru-RU" dirty="0" smtClean="0"/>
              <a:t>ограничение </a:t>
            </a:r>
            <a:r>
              <a:rPr lang="ru-RU" dirty="0"/>
              <a:t>доступа к процессам </a:t>
            </a:r>
            <a:r>
              <a:rPr lang="ru-RU" dirty="0" smtClean="0"/>
              <a:t>печати/копирования конфиденциальных </a:t>
            </a:r>
            <a:r>
              <a:rPr lang="ru-RU" dirty="0"/>
              <a:t>документа</a:t>
            </a:r>
            <a:r>
              <a:rPr lang="ru-RU" dirty="0" smtClean="0"/>
              <a:t>;</a:t>
            </a:r>
          </a:p>
          <a:p>
            <a:pPr lvl="0"/>
            <a:r>
              <a:rPr lang="ru-RU" dirty="0" smtClean="0"/>
              <a:t>уничтожение конфиденциальной информации после ее обработки и изготовления документа без возможности восстановления.</a:t>
            </a:r>
            <a:endParaRPr lang="ru-RU" dirty="0"/>
          </a:p>
        </p:txBody>
      </p:sp>
    </p:spTree>
    <p:extLst>
      <p:ext uri="{BB962C8B-B14F-4D97-AF65-F5344CB8AC3E}">
        <p14:creationId xmlns:p14="http://schemas.microsoft.com/office/powerpoint/2010/main" val="13643336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6111" y="414528"/>
            <a:ext cx="9741473" cy="1438720"/>
          </a:xfrm>
        </p:spPr>
        <p:txBody>
          <a:bodyPr/>
          <a:lstStyle/>
          <a:p>
            <a:r>
              <a:rPr lang="ru-RU" sz="3600" dirty="0"/>
              <a:t>Организационные меры </a:t>
            </a:r>
            <a:r>
              <a:rPr lang="ru-RU" sz="3600" dirty="0" smtClean="0"/>
              <a:t>защиты в </a:t>
            </a:r>
            <a:r>
              <a:rPr lang="ru-RU" sz="3600" dirty="0"/>
              <a:t>российских </a:t>
            </a:r>
            <a:r>
              <a:rPr lang="ru-RU" sz="3600" dirty="0" smtClean="0"/>
              <a:t>госструктурах</a:t>
            </a:r>
            <a:endParaRPr lang="ru-RU" sz="3600" dirty="0"/>
          </a:p>
        </p:txBody>
      </p:sp>
      <p:sp>
        <p:nvSpPr>
          <p:cNvPr id="3" name="Объект 2"/>
          <p:cNvSpPr>
            <a:spLocks noGrp="1"/>
          </p:cNvSpPr>
          <p:nvPr>
            <p:ph idx="1"/>
          </p:nvPr>
        </p:nvSpPr>
        <p:spPr>
          <a:xfrm>
            <a:off x="646112" y="1853248"/>
            <a:ext cx="11253280" cy="4596320"/>
          </a:xfrm>
        </p:spPr>
        <p:txBody>
          <a:bodyPr>
            <a:normAutofit/>
          </a:bodyPr>
          <a:lstStyle/>
          <a:p>
            <a:pPr lvl="0"/>
            <a:r>
              <a:rPr lang="ru-RU" dirty="0"/>
              <a:t>установка соответствующей офисной техники в закрытых помещениях, доступ в которые ограничен и контролируется;</a:t>
            </a:r>
          </a:p>
          <a:p>
            <a:pPr lvl="0"/>
            <a:r>
              <a:rPr lang="ru-RU" dirty="0"/>
              <a:t>реализация правил разграничения доступа к устройствам </a:t>
            </a:r>
            <a:r>
              <a:rPr lang="ru-RU" dirty="0" smtClean="0"/>
              <a:t>копирования;</a:t>
            </a:r>
            <a:endParaRPr lang="ru-RU" dirty="0"/>
          </a:p>
          <a:p>
            <a:pPr lvl="0"/>
            <a:r>
              <a:rPr lang="ru-RU" dirty="0"/>
              <a:t>закрытие доступа к портам печати; для </a:t>
            </a:r>
            <a:r>
              <a:rPr lang="ru-RU" dirty="0" smtClean="0"/>
              <a:t>отправки </a:t>
            </a:r>
            <a:r>
              <a:rPr lang="ru-RU" dirty="0"/>
              <a:t>конфиденциальной информации на </a:t>
            </a:r>
            <a:r>
              <a:rPr lang="ru-RU" dirty="0" smtClean="0"/>
              <a:t>печать необходимо </a:t>
            </a:r>
            <a:r>
              <a:rPr lang="ru-RU" dirty="0"/>
              <a:t>вызвать администратора, который разрешит печать конфиденциальной информации;</a:t>
            </a:r>
          </a:p>
          <a:p>
            <a:pPr lvl="0"/>
            <a:r>
              <a:rPr lang="ru-RU" dirty="0" smtClean="0"/>
              <a:t>развитые </a:t>
            </a:r>
            <a:r>
              <a:rPr lang="ru-RU" dirty="0"/>
              <a:t>средства протоколирования событий, происходящих в системе при обработке документа;</a:t>
            </a:r>
          </a:p>
          <a:p>
            <a:r>
              <a:rPr lang="ru-RU" dirty="0"/>
              <a:t>использование для печати конфиденциальных документов персональных принтеров, подключенных непосредственно к компьютерам сотрудников, допущенных к работе с такой информацией и др.</a:t>
            </a:r>
            <a:endParaRPr lang="ru-RU" dirty="0"/>
          </a:p>
        </p:txBody>
      </p:sp>
    </p:spTree>
    <p:extLst>
      <p:ext uri="{BB962C8B-B14F-4D97-AF65-F5344CB8AC3E}">
        <p14:creationId xmlns:p14="http://schemas.microsoft.com/office/powerpoint/2010/main" val="26022370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46112" y="1219200"/>
            <a:ext cx="10716832" cy="5029199"/>
          </a:xfrm>
        </p:spPr>
        <p:txBody>
          <a:bodyPr/>
          <a:lstStyle/>
          <a:p>
            <a:pPr marL="0" indent="0">
              <a:buNone/>
            </a:pPr>
            <a:r>
              <a:rPr lang="en-US" dirty="0" smtClean="0"/>
              <a:t>	</a:t>
            </a:r>
            <a:r>
              <a:rPr lang="ru-RU" dirty="0" smtClean="0"/>
              <a:t>В </a:t>
            </a:r>
            <a:r>
              <a:rPr lang="ru-RU" dirty="0"/>
              <a:t>последнее время появляются решения, удовлетворяющие как требованиям по оперативной и качественной обработке документов, так и требованиям по безопасности ее обработки и представления. Многие западные поставщики разрабатывают специальные классы многофункциональных аппаратов для компаний и организаций с высокими требованиями по обработке информации с высоким уровнем конфиденциальности, таких как правительственные структуры, подразделения ведомств, имеющих отношение к обороне, служб безопасности, банков, юридические и производственные фирмы и др. При этом в ряде случаев обеспечению функций безопасности при разработке офисных устройств придается высочайший приоритет.</a:t>
            </a:r>
            <a:endParaRPr lang="ru-RU" dirty="0"/>
          </a:p>
        </p:txBody>
      </p:sp>
    </p:spTree>
    <p:extLst>
      <p:ext uri="{BB962C8B-B14F-4D97-AF65-F5344CB8AC3E}">
        <p14:creationId xmlns:p14="http://schemas.microsoft.com/office/powerpoint/2010/main" val="422072475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он">
  <a:themeElements>
    <a:clrScheme name="Ион">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Ион">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Ион">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34</TotalTime>
  <Words>454</Words>
  <Application>Microsoft Office PowerPoint</Application>
  <PresentationFormat>Широкоэкранный</PresentationFormat>
  <Paragraphs>37</Paragraphs>
  <Slides>12</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12</vt:i4>
      </vt:variant>
    </vt:vector>
  </HeadingPairs>
  <TitlesOfParts>
    <vt:vector size="16" baseType="lpstr">
      <vt:lpstr>Arial</vt:lpstr>
      <vt:lpstr>Century Gothic</vt:lpstr>
      <vt:lpstr>Wingdings 3</vt:lpstr>
      <vt:lpstr>Ион</vt:lpstr>
      <vt:lpstr>Офисные устройства по обработке конфиденциальной информации: новые возможности</vt:lpstr>
      <vt:lpstr>Защита конфиденциальной информации</vt:lpstr>
      <vt:lpstr>Системы обеспечения безопасности документооборота</vt:lpstr>
      <vt:lpstr>Причины сложности защиты от внутренних атак</vt:lpstr>
      <vt:lpstr>Персонализации печати</vt:lpstr>
      <vt:lpstr>Презентация PowerPoint</vt:lpstr>
      <vt:lpstr>Основных направлений защиты информации при работе в корпоративных сетях</vt:lpstr>
      <vt:lpstr>Организационные меры защиты в российских госструктурах</vt:lpstr>
      <vt:lpstr>Презентация PowerPoint</vt:lpstr>
      <vt:lpstr>Общие подходы к обеспечению безопасности</vt:lpstr>
      <vt:lpstr>Для обеспечения безопасности предусматриваются и меры обеспечения безопасности: наличие малозаметных точек при печати, печать на фоне логотипа предприятия, с учетом места расположения и др. Стандартные возможности также достаточно разнообразны:</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Офисные устройства по обработке конфиденциальной информации: новые возможности</dc:title>
  <dc:creator>u_know_who am_i</dc:creator>
  <cp:lastModifiedBy>u_know_who am_i</cp:lastModifiedBy>
  <cp:revision>4</cp:revision>
  <dcterms:created xsi:type="dcterms:W3CDTF">2021-12-02T16:34:27Z</dcterms:created>
  <dcterms:modified xsi:type="dcterms:W3CDTF">2021-12-02T17:08:58Z</dcterms:modified>
</cp:coreProperties>
</file>