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6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8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84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26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8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3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2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8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7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0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8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6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A0CF58-9325-45BD-96C7-34BDB2F096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2D48-3A14-41CF-8BE9-912D919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8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120" y="-1193800"/>
            <a:ext cx="9048750" cy="2387600"/>
          </a:xfrm>
        </p:spPr>
        <p:txBody>
          <a:bodyPr/>
          <a:lstStyle/>
          <a:p>
            <a:pPr algn="ctr"/>
            <a:r>
              <a:rPr lang="ru-RU" sz="6000" dirty="0" smtClean="0"/>
              <a:t>История создания</a:t>
            </a:r>
            <a:endParaRPr lang="ru-RU" sz="6000" dirty="0"/>
          </a:p>
        </p:txBody>
      </p:sp>
      <p:pic>
        <p:nvPicPr>
          <p:cNvPr id="1028" name="Picture 4" descr="Краткая история 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681734"/>
            <a:ext cx="904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8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331" y="845911"/>
            <a:ext cx="8946541" cy="114138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Arch</a:t>
            </a:r>
            <a:r>
              <a:rPr lang="ru-RU" dirty="0" smtClean="0"/>
              <a:t> – </a:t>
            </a:r>
            <a:r>
              <a:rPr lang="ru-RU" dirty="0"/>
              <a:t>мощный дистрибутив, базирующийся на принципах простоты, современности, прагматизма, гибкости и идеи, что в центре внимания должен быть пользователь.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331" y="0"/>
            <a:ext cx="8947522" cy="768096"/>
          </a:xfrm>
        </p:spPr>
        <p:txBody>
          <a:bodyPr/>
          <a:lstStyle/>
          <a:p>
            <a:r>
              <a:rPr lang="en-US" b="1" dirty="0" smtClean="0"/>
              <a:t>Arch</a:t>
            </a:r>
            <a:endParaRPr lang="ru-RU" dirty="0"/>
          </a:p>
        </p:txBody>
      </p:sp>
      <p:pic>
        <p:nvPicPr>
          <p:cNvPr id="8194" name="Picture 2" descr="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51" y="2378964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0"/>
            <a:ext cx="8947522" cy="900594"/>
          </a:xfrm>
        </p:spPr>
        <p:txBody>
          <a:bodyPr/>
          <a:lstStyle/>
          <a:p>
            <a:r>
              <a:rPr lang="en-US" b="1" dirty="0" err="1"/>
              <a:t>Manjaro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929641"/>
            <a:ext cx="8946541" cy="13746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Manjaro</a:t>
            </a:r>
            <a:r>
              <a:rPr lang="ru-RU" smtClean="0"/>
              <a:t> – </a:t>
            </a:r>
            <a:r>
              <a:rPr lang="ru-RU" dirty="0"/>
              <a:t>дистрибутив, основанный на </a:t>
            </a:r>
            <a:r>
              <a:rPr lang="ru-RU" dirty="0" err="1"/>
              <a:t>Arch</a:t>
            </a:r>
            <a:r>
              <a:rPr lang="ru-RU" dirty="0"/>
              <a:t> </a:t>
            </a:r>
            <a:r>
              <a:rPr lang="ru-RU" dirty="0" err="1"/>
              <a:t>Linux</a:t>
            </a:r>
            <a:r>
              <a:rPr lang="ru-RU" dirty="0"/>
              <a:t>. Благодаря большому количеству предустановленных программ (например, для офисной работы) он достаточно дружественен к новичкам, но в то же время может быть тонко настроен.</a:t>
            </a:r>
          </a:p>
        </p:txBody>
      </p:sp>
      <p:pic>
        <p:nvPicPr>
          <p:cNvPr id="9218" name="Picture 2" descr="Manj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32" y="2598420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9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257646"/>
            <a:ext cx="8946541" cy="1400530"/>
          </a:xfrm>
        </p:spPr>
        <p:txBody>
          <a:bodyPr/>
          <a:lstStyle/>
          <a:p>
            <a:r>
              <a:rPr lang="ru-RU" dirty="0" smtClean="0"/>
              <a:t>Причины популярности </a:t>
            </a:r>
            <a:r>
              <a:rPr lang="en-US" dirty="0" smtClean="0"/>
              <a:t>Linux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Linux</a:t>
            </a:r>
            <a:r>
              <a:rPr lang="ru-RU" dirty="0"/>
              <a:t> стал популярен по следующим причинам:</a:t>
            </a:r>
          </a:p>
          <a:p>
            <a:r>
              <a:rPr lang="ru-RU" dirty="0"/>
              <a:t>актуальность дистрибутивов и активная поддержка сообществами разработчиков;</a:t>
            </a:r>
          </a:p>
          <a:p>
            <a:r>
              <a:rPr lang="ru-RU" dirty="0"/>
              <a:t>возможность запускаться на самом разном оборудовании;</a:t>
            </a:r>
          </a:p>
          <a:p>
            <a:r>
              <a:rPr lang="ru-RU" dirty="0"/>
              <a:t>низкие требования по части ресурсов;</a:t>
            </a:r>
          </a:p>
          <a:p>
            <a:r>
              <a:rPr lang="ru-RU" dirty="0"/>
              <a:t>возможность установить программы из существующих </a:t>
            </a:r>
            <a:r>
              <a:rPr lang="ru-RU" dirty="0" err="1"/>
              <a:t>репозиториев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9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31" y="245454"/>
            <a:ext cx="8947522" cy="1400530"/>
          </a:xfrm>
        </p:spPr>
        <p:txBody>
          <a:bodyPr/>
          <a:lstStyle/>
          <a:p>
            <a:r>
              <a:rPr lang="en-US" dirty="0"/>
              <a:t>Multics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45985"/>
            <a:ext cx="8946541" cy="14507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Multics</a:t>
            </a:r>
            <a:r>
              <a:rPr lang="ru-RU" dirty="0"/>
              <a:t> – </a:t>
            </a:r>
            <a:r>
              <a:rPr lang="ru-RU" dirty="0" err="1"/>
              <a:t>Multiplexed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 </a:t>
            </a:r>
            <a:r>
              <a:rPr lang="ru-RU" dirty="0" err="1"/>
              <a:t>Service</a:t>
            </a:r>
            <a:r>
              <a:rPr lang="ru-RU" dirty="0"/>
              <a:t> («Мультиплексная информационная и вычислительная служба») – это одна из самых первых операционных систем, в которой была реализована плоская модель хранения данных</a:t>
            </a:r>
          </a:p>
        </p:txBody>
      </p:sp>
      <p:pic>
        <p:nvPicPr>
          <p:cNvPr id="2052" name="Picture 4" descr="Mul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55" y="3229984"/>
            <a:ext cx="3733673" cy="31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2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31" y="208878"/>
            <a:ext cx="8947522" cy="1400530"/>
          </a:xfrm>
        </p:spPr>
        <p:txBody>
          <a:bodyPr/>
          <a:lstStyle/>
          <a:p>
            <a:r>
              <a:rPr lang="en-US" dirty="0" smtClean="0"/>
              <a:t>Unix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26263"/>
            <a:ext cx="8946541" cy="24214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Unix</a:t>
            </a:r>
            <a:r>
              <a:rPr lang="ru-RU" dirty="0"/>
              <a:t> – это собрание кроссплатформенных многопользовательских и многозадачных операционных систем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данный момент </a:t>
            </a:r>
            <a:r>
              <a:rPr lang="ru-RU" dirty="0" err="1"/>
              <a:t>Unix</a:t>
            </a:r>
            <a:r>
              <a:rPr lang="ru-RU" dirty="0"/>
              <a:t>-системы являются одними из самых важных операционных систем. Влияние </a:t>
            </a:r>
            <a:r>
              <a:rPr lang="ru-RU" dirty="0" err="1"/>
              <a:t>Unix</a:t>
            </a:r>
            <a:r>
              <a:rPr lang="ru-RU" dirty="0"/>
              <a:t> распространилось и на языки программирования: язык C был разработан во время разработки </a:t>
            </a:r>
            <a:r>
              <a:rPr lang="ru-RU" dirty="0" err="1"/>
              <a:t>Unix</a:t>
            </a:r>
            <a:r>
              <a:rPr lang="ru-RU" dirty="0"/>
              <a:t>-систем.</a:t>
            </a:r>
          </a:p>
        </p:txBody>
      </p:sp>
      <p:pic>
        <p:nvPicPr>
          <p:cNvPr id="3074" name="Picture 2" descr="Un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2" y="4418393"/>
            <a:ext cx="67818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3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31" y="245454"/>
            <a:ext cx="8947522" cy="1400530"/>
          </a:xfrm>
        </p:spPr>
        <p:txBody>
          <a:bodyPr/>
          <a:lstStyle/>
          <a:p>
            <a:r>
              <a:rPr lang="en-US" dirty="0" smtClean="0"/>
              <a:t>GNU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45984"/>
            <a:ext cx="8946541" cy="4450017"/>
          </a:xfrm>
        </p:spPr>
        <p:txBody>
          <a:bodyPr/>
          <a:lstStyle/>
          <a:p>
            <a:r>
              <a:rPr lang="ru-RU" dirty="0"/>
              <a:t>GNU </a:t>
            </a:r>
            <a:r>
              <a:rPr lang="en-US" dirty="0"/>
              <a:t>-</a:t>
            </a:r>
            <a:r>
              <a:rPr lang="ru-RU" dirty="0" smtClean="0"/>
              <a:t> </a:t>
            </a:r>
            <a:r>
              <a:rPr lang="ru-RU" dirty="0"/>
              <a:t>рекурсивный акроним от </a:t>
            </a:r>
            <a:r>
              <a:rPr lang="ru-RU" dirty="0" smtClean="0"/>
              <a:t>английского </a:t>
            </a:r>
            <a:r>
              <a:rPr lang="ru-RU" dirty="0" err="1"/>
              <a:t>GNU’s</a:t>
            </a:r>
            <a:r>
              <a:rPr lang="ru-RU" dirty="0"/>
              <a:t> </a:t>
            </a:r>
            <a:r>
              <a:rPr lang="ru-RU" dirty="0" err="1"/>
              <a:t>Not</a:t>
            </a:r>
            <a:r>
              <a:rPr lang="ru-RU" dirty="0"/>
              <a:t> UNIX — «GNU — не </a:t>
            </a:r>
            <a:r>
              <a:rPr lang="ru-RU" dirty="0" err="1"/>
              <a:t>Unix</a:t>
            </a:r>
            <a:r>
              <a:rPr lang="ru-RU" dirty="0" smtClean="0"/>
              <a:t>») </a:t>
            </a:r>
            <a:r>
              <a:rPr lang="ru-RU" dirty="0"/>
              <a:t>— </a:t>
            </a:r>
            <a:r>
              <a:rPr lang="ru-RU" dirty="0" smtClean="0"/>
              <a:t>свободная</a:t>
            </a:r>
            <a:r>
              <a:rPr lang="en-US" dirty="0" smtClean="0"/>
              <a:t> </a:t>
            </a:r>
            <a:r>
              <a:rPr lang="ru-RU" dirty="0" err="1" smtClean="0"/>
              <a:t>Unix</a:t>
            </a:r>
            <a:r>
              <a:rPr lang="ru-RU" dirty="0" smtClean="0"/>
              <a:t>-подобная </a:t>
            </a:r>
            <a:r>
              <a:rPr lang="ru-RU" dirty="0"/>
              <a:t>операционная система, разрабатываемая </a:t>
            </a:r>
            <a:r>
              <a:rPr lang="ru-RU" dirty="0" smtClean="0"/>
              <a:t>проектом </a:t>
            </a:r>
            <a:r>
              <a:rPr lang="ru-RU" dirty="0"/>
              <a:t>GNU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Акроним GNU был выбран из-за того, что GNU является </a:t>
            </a:r>
            <a:r>
              <a:rPr lang="ru-RU" dirty="0" err="1"/>
              <a:t>Unix</a:t>
            </a:r>
            <a:r>
              <a:rPr lang="ru-RU" dirty="0"/>
              <a:t>-подобной операционной системой, но отличается от </a:t>
            </a:r>
            <a:r>
              <a:rPr lang="ru-RU" dirty="0" err="1"/>
              <a:t>Unix</a:t>
            </a:r>
            <a:r>
              <a:rPr lang="ru-RU" dirty="0"/>
              <a:t> тем, что является свободным и не содержит его кода.</a:t>
            </a:r>
          </a:p>
        </p:txBody>
      </p:sp>
    </p:spTree>
    <p:extLst>
      <p:ext uri="{BB962C8B-B14F-4D97-AF65-F5344CB8AC3E}">
        <p14:creationId xmlns:p14="http://schemas.microsoft.com/office/powerpoint/2010/main" val="207151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147918"/>
            <a:ext cx="8947522" cy="1400530"/>
          </a:xfrm>
        </p:spPr>
        <p:txBody>
          <a:bodyPr/>
          <a:lstStyle/>
          <a:p>
            <a:r>
              <a:rPr lang="ru-RU" b="1" dirty="0"/>
              <a:t>Истоки </a:t>
            </a:r>
            <a:r>
              <a:rPr lang="en-US" b="1" dirty="0"/>
              <a:t>Linux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82496"/>
            <a:ext cx="8946541" cy="45659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История </a:t>
            </a:r>
            <a:r>
              <a:rPr lang="ru-RU" dirty="0" err="1"/>
              <a:t>Linux</a:t>
            </a:r>
            <a:r>
              <a:rPr lang="ru-RU" dirty="0"/>
              <a:t> начинается в 1991 году, когда финский программист </a:t>
            </a:r>
            <a:r>
              <a:rPr lang="ru-RU" dirty="0" err="1"/>
              <a:t>Линус</a:t>
            </a:r>
            <a:r>
              <a:rPr lang="ru-RU" dirty="0"/>
              <a:t> </a:t>
            </a:r>
            <a:r>
              <a:rPr lang="ru-RU" dirty="0" err="1"/>
              <a:t>Торвальдс</a:t>
            </a:r>
            <a:r>
              <a:rPr lang="ru-RU" dirty="0"/>
              <a:t> стал разрабатывать ядро операционной системы для своего компьютера. Свои наработки он выложил на сервере, и это стало ключевым событием в истории </a:t>
            </a:r>
            <a:r>
              <a:rPr lang="ru-RU" dirty="0" err="1"/>
              <a:t>Linux</a:t>
            </a:r>
            <a:r>
              <a:rPr lang="ru-RU" dirty="0"/>
              <a:t>. Сначала десятки, потом сотни и тысячи разработчиков поддержали его проект </a:t>
            </a:r>
            <a:r>
              <a:rPr lang="ru-RU" dirty="0" smtClean="0"/>
              <a:t>–общими </a:t>
            </a:r>
            <a:r>
              <a:rPr lang="ru-RU" dirty="0"/>
              <a:t>усилиями на свет появилась полноценная операционная </a:t>
            </a:r>
            <a:r>
              <a:rPr lang="ru-RU" dirty="0" smtClean="0"/>
              <a:t>система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Своему успеху </a:t>
            </a:r>
            <a:r>
              <a:rPr lang="ru-RU" dirty="0" err="1"/>
              <a:t>Linux</a:t>
            </a:r>
            <a:r>
              <a:rPr lang="ru-RU" dirty="0"/>
              <a:t> во многом обязан GNU: на момент выхода </a:t>
            </a:r>
            <a:r>
              <a:rPr lang="ru-RU" dirty="0" err="1"/>
              <a:t>Linux</a:t>
            </a:r>
            <a:r>
              <a:rPr lang="ru-RU" dirty="0"/>
              <a:t> существовало уже много свободных утилит, которые можно было использовать с разработанным ядром.</a:t>
            </a:r>
          </a:p>
          <a:p>
            <a:pPr marL="0" indent="0">
              <a:buNone/>
            </a:pPr>
            <a:r>
              <a:rPr lang="ru-RU" dirty="0"/>
              <a:t>По факту </a:t>
            </a:r>
            <a:r>
              <a:rPr lang="ru-RU" dirty="0" err="1"/>
              <a:t>Linux</a:t>
            </a:r>
            <a:r>
              <a:rPr lang="ru-RU" dirty="0"/>
              <a:t> до сих представляет собой ядро </a:t>
            </a:r>
            <a:r>
              <a:rPr lang="ru-RU" dirty="0" err="1"/>
              <a:t>Unix</a:t>
            </a:r>
            <a:r>
              <a:rPr lang="ru-RU" dirty="0"/>
              <a:t>-подобной операционной системы, которое выполняет различные низкоуровневые задачи. В то же время проект GNU нуждался в ядре – разработка </a:t>
            </a:r>
            <a:r>
              <a:rPr lang="ru-RU" dirty="0" err="1"/>
              <a:t>Линуса</a:t>
            </a:r>
            <a:r>
              <a:rPr lang="ru-RU" dirty="0"/>
              <a:t> </a:t>
            </a:r>
            <a:r>
              <a:rPr lang="ru-RU" dirty="0" err="1"/>
              <a:t>Торвальдса</a:t>
            </a:r>
            <a:r>
              <a:rPr lang="ru-RU" dirty="0"/>
              <a:t> была очень своевременной.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939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221070"/>
            <a:ext cx="8947522" cy="827442"/>
          </a:xfrm>
        </p:spPr>
        <p:txBody>
          <a:bodyPr/>
          <a:lstStyle/>
          <a:p>
            <a:r>
              <a:rPr lang="en-US" b="1" dirty="0"/>
              <a:t>Ubuntu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48513"/>
            <a:ext cx="8946541" cy="10972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Ubuntu</a:t>
            </a:r>
            <a:r>
              <a:rPr lang="ru-RU" dirty="0" smtClean="0"/>
              <a:t> – </a:t>
            </a:r>
            <a:r>
              <a:rPr lang="ru-RU" dirty="0"/>
              <a:t>один из самых распространенных дистрибутивов, легко устанавливается и интуитивно понятен в работе. Отлично подходит для персональных компьютеров, ноутбуков и серверов.</a:t>
            </a:r>
          </a:p>
        </p:txBody>
      </p:sp>
      <p:pic>
        <p:nvPicPr>
          <p:cNvPr id="5122" name="Picture 2" descr="Ubun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23" y="2325624"/>
            <a:ext cx="6667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1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31" y="135726"/>
            <a:ext cx="8947522" cy="681138"/>
          </a:xfrm>
        </p:spPr>
        <p:txBody>
          <a:bodyPr/>
          <a:lstStyle/>
          <a:p>
            <a:r>
              <a:rPr lang="en-US" b="1" dirty="0" err="1"/>
              <a:t>Debian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40983"/>
            <a:ext cx="8946541" cy="119015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Debian</a:t>
            </a:r>
            <a:r>
              <a:rPr lang="ru-RU" dirty="0" smtClean="0"/>
              <a:t> – </a:t>
            </a:r>
            <a:r>
              <a:rPr lang="ru-RU" dirty="0"/>
              <a:t>еще один популярный дистрибутив GNU/</a:t>
            </a:r>
            <a:r>
              <a:rPr lang="ru-RU" dirty="0" err="1"/>
              <a:t>Linux</a:t>
            </a:r>
            <a:r>
              <a:rPr lang="ru-RU" dirty="0"/>
              <a:t>, который оказал существенное влияние на развитие всех GNU/</a:t>
            </a:r>
            <a:r>
              <a:rPr lang="ru-RU" dirty="0" err="1"/>
              <a:t>Linux</a:t>
            </a:r>
            <a:r>
              <a:rPr lang="ru-RU" dirty="0"/>
              <a:t>-операционных систем в целом.</a:t>
            </a:r>
          </a:p>
        </p:txBody>
      </p:sp>
      <p:pic>
        <p:nvPicPr>
          <p:cNvPr id="6146" name="Picture 2" descr="Deb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42" y="2455255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0"/>
            <a:ext cx="8947522" cy="766482"/>
          </a:xfrm>
        </p:spPr>
        <p:txBody>
          <a:bodyPr/>
          <a:lstStyle/>
          <a:p>
            <a:r>
              <a:rPr lang="en-US" b="1" dirty="0"/>
              <a:t>Linux </a:t>
            </a:r>
            <a:r>
              <a:rPr lang="en-US" b="1" dirty="0" smtClean="0"/>
              <a:t>Mint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807721"/>
            <a:ext cx="8946541" cy="11064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Linux</a:t>
            </a:r>
            <a:r>
              <a:rPr lang="ru-RU" dirty="0"/>
              <a:t> </a:t>
            </a:r>
            <a:r>
              <a:rPr lang="ru-RU" dirty="0" err="1" smtClean="0"/>
              <a:t>Mint</a:t>
            </a:r>
            <a:r>
              <a:rPr lang="ru-RU" dirty="0" smtClean="0"/>
              <a:t> – </a:t>
            </a:r>
            <a:r>
              <a:rPr lang="ru-RU" dirty="0"/>
              <a:t>дистрибутив, основанный на </a:t>
            </a:r>
            <a:r>
              <a:rPr lang="ru-RU" dirty="0" err="1"/>
              <a:t>Ubuntu</a:t>
            </a:r>
            <a:r>
              <a:rPr lang="ru-RU" dirty="0"/>
              <a:t> и </a:t>
            </a:r>
            <a:r>
              <a:rPr lang="ru-RU" dirty="0" err="1"/>
              <a:t>Debian</a:t>
            </a:r>
            <a:r>
              <a:rPr lang="ru-RU" dirty="0"/>
              <a:t>. </a:t>
            </a:r>
            <a:r>
              <a:rPr lang="ru-RU" dirty="0" err="1"/>
              <a:t>Linux</a:t>
            </a:r>
            <a:r>
              <a:rPr lang="ru-RU" dirty="0"/>
              <a:t> </a:t>
            </a:r>
            <a:r>
              <a:rPr lang="ru-RU" dirty="0" err="1"/>
              <a:t>Mint</a:t>
            </a:r>
            <a:r>
              <a:rPr lang="ru-RU" dirty="0"/>
              <a:t> обладает красивым и удобным дизайном и подойдет даже начинающим пользователям.</a:t>
            </a:r>
          </a:p>
        </p:txBody>
      </p:sp>
      <p:pic>
        <p:nvPicPr>
          <p:cNvPr id="7170" name="Picture 2" descr="Linux M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82" y="2444496"/>
            <a:ext cx="6096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2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308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История создания</vt:lpstr>
      <vt:lpstr>Причины популярности Linux</vt:lpstr>
      <vt:lpstr>Multics </vt:lpstr>
      <vt:lpstr>Unix</vt:lpstr>
      <vt:lpstr>GNU</vt:lpstr>
      <vt:lpstr>Истоки Linux </vt:lpstr>
      <vt:lpstr>Ubuntu</vt:lpstr>
      <vt:lpstr>Debian </vt:lpstr>
      <vt:lpstr>Linux Mint</vt:lpstr>
      <vt:lpstr>Arch</vt:lpstr>
      <vt:lpstr>Manjaro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</dc:title>
  <dc:creator>u_know_who am_i</dc:creator>
  <cp:lastModifiedBy>u_know_who am_i</cp:lastModifiedBy>
  <cp:revision>6</cp:revision>
  <dcterms:created xsi:type="dcterms:W3CDTF">2021-09-21T19:16:50Z</dcterms:created>
  <dcterms:modified xsi:type="dcterms:W3CDTF">2021-09-22T21:27:06Z</dcterms:modified>
</cp:coreProperties>
</file>